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9" r:id="rId33"/>
    <p:sldId id="291" r:id="rId34"/>
    <p:sldId id="288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6292" autoAdjust="0"/>
    <p:restoredTop sz="94694" autoAdjust="0"/>
  </p:normalViewPr>
  <p:slideViewPr>
    <p:cSldViewPr showGuides="1">
      <p:cViewPr>
        <p:scale>
          <a:sx n="75" d="100"/>
          <a:sy n="75" d="100"/>
        </p:scale>
        <p:origin x="-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110" d="100"/>
          <a:sy n="110" d="100"/>
        </p:scale>
        <p:origin x="-32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2.e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22.emf"/><Relationship Id="rId2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dirty="0" smtClean="0">
                <a:latin typeface="Palatino Linotype"/>
                <a:cs typeface="Palatino Linotype"/>
              </a:rPr>
              <a:t>Gerald R. Ford School of Public Policy</a:t>
            </a:r>
          </a:p>
          <a:p>
            <a:r>
              <a:rPr lang="en-US" sz="900" dirty="0" smtClean="0">
                <a:latin typeface="Palatino Linotype"/>
                <a:cs typeface="Palatino Linotype"/>
              </a:rPr>
              <a:t>University of Michigan</a:t>
            </a:r>
            <a:endParaRPr lang="en-US" sz="900" dirty="0">
              <a:latin typeface="Palatino Linotype"/>
              <a:cs typeface="Palatino Linotyp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8143-A623-6849-A76D-ACAF1AF58A79}" type="datetimeFigureOut">
              <a:rPr lang="en-US" sz="900" smtClean="0">
                <a:latin typeface="Palatino Linotype"/>
                <a:cs typeface="Palatino Linotype"/>
              </a:rPr>
              <a:pPr/>
              <a:t>6/1/12</a:t>
            </a:fld>
            <a:endParaRPr lang="en-US" sz="900" dirty="0">
              <a:latin typeface="Palatino Linotype"/>
              <a:cs typeface="Palatino Linotyp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 dirty="0">
              <a:latin typeface="Palatino Linotype"/>
              <a:cs typeface="Palatino Linotyp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432D2-3E82-2A47-AFFB-E58C23B3417F}" type="slidenum">
              <a:rPr lang="en-US" sz="900" smtClean="0">
                <a:latin typeface="Palatino Linotype"/>
                <a:cs typeface="Palatino Linotype"/>
              </a:rPr>
              <a:pPr/>
              <a:t>‹#›</a:t>
            </a:fld>
            <a:endParaRPr lang="en-US" sz="9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3248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>
                <a:latin typeface="Palatino Linotype"/>
                <a:cs typeface="Palatino Linotype"/>
              </a:defRPr>
            </a:lvl1pPr>
          </a:lstStyle>
          <a:p>
            <a:r>
              <a:rPr lang="en-US" dirty="0" smtClean="0"/>
              <a:t>Gerald R. Ford School of Public Policy</a:t>
            </a:r>
          </a:p>
          <a:p>
            <a:r>
              <a:rPr lang="en-US" dirty="0" smtClean="0"/>
              <a:t>University of Michigan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Palatino Linotype"/>
                <a:cs typeface="Palatino Linotype"/>
              </a:defRPr>
            </a:lvl1pPr>
          </a:lstStyle>
          <a:p>
            <a:fld id="{1B9A3269-F13D-CA4D-9314-F31E89F86260}" type="datetimeFigureOut">
              <a:rPr lang="en-US" smtClean="0"/>
              <a:pPr/>
              <a:t>6/1/12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Palatino Linotype"/>
                <a:cs typeface="Palatino Linotyp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Palatino Linotype"/>
                <a:cs typeface="Palatino Linotype"/>
              </a:defRPr>
            </a:lvl1pPr>
          </a:lstStyle>
          <a:p>
            <a:fld id="{AE4D5416-F542-DE44-A627-1B772509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100" kern="1200">
        <a:solidFill>
          <a:schemeClr val="tx1"/>
        </a:solidFill>
        <a:latin typeface="Palatino Linotype"/>
        <a:ea typeface="+mn-ea"/>
        <a:cs typeface="Palatino Linotype"/>
      </a:defRPr>
    </a:lvl1pPr>
    <a:lvl2pPr marL="457200" algn="l" defTabSz="457200" rtl="0" eaLnBrk="1" latinLnBrk="0" hangingPunct="1">
      <a:defRPr sz="1100" kern="1200">
        <a:solidFill>
          <a:schemeClr val="tx1"/>
        </a:solidFill>
        <a:latin typeface="Palatino Linotype"/>
        <a:ea typeface="+mn-ea"/>
        <a:cs typeface="Palatino Linotype"/>
      </a:defRPr>
    </a:lvl2pPr>
    <a:lvl3pPr marL="914400" algn="l" defTabSz="457200" rtl="0" eaLnBrk="1" latinLnBrk="0" hangingPunct="1">
      <a:defRPr sz="1100" kern="1200">
        <a:solidFill>
          <a:schemeClr val="tx1"/>
        </a:solidFill>
        <a:latin typeface="Palatino Linotype"/>
        <a:ea typeface="+mn-ea"/>
        <a:cs typeface="Palatino Linotype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Palatino Linotype"/>
        <a:ea typeface="+mn-ea"/>
        <a:cs typeface="Palatino Linotype"/>
      </a:defRPr>
    </a:lvl4pPr>
    <a:lvl5pPr marL="1828800" algn="l" defTabSz="457200" rtl="0" eaLnBrk="1" latinLnBrk="0" hangingPunct="1">
      <a:defRPr sz="1100" kern="1200">
        <a:solidFill>
          <a:schemeClr val="tx1"/>
        </a:solidFill>
        <a:latin typeface="Palatino Linotype"/>
        <a:ea typeface="+mn-ea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 anchor="t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D9B47D-980A-EB49-A049-178E775C1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ordmark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1020" y="145473"/>
            <a:ext cx="1925780" cy="2355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320300"/>
            <a:ext cx="7239000" cy="1127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591949"/>
            <a:ext cx="7239000" cy="228370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2" y="3406139"/>
            <a:ext cx="6858003" cy="45721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640031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 err="1" smtClean="0">
                <a:solidFill>
                  <a:srgbClr val="002F52"/>
                </a:solidFill>
                <a:latin typeface="Palatino Linotype"/>
                <a:cs typeface="Palatino Linotype"/>
              </a:rPr>
              <a:t>www.fordschool.umich.edu</a:t>
            </a:r>
            <a:endParaRPr lang="en-US" sz="1200" b="0" i="0" dirty="0">
              <a:solidFill>
                <a:srgbClr val="002F52"/>
              </a:solidFill>
              <a:latin typeface="Palatino Linotype"/>
              <a:cs typeface="Palatino Linotyp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660"/>
            <a:ext cx="838200" cy="308159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002F52"/>
                </a:solidFill>
                <a:latin typeface="Palatino Linotype"/>
                <a:cs typeface="Palatino Linotype"/>
              </a:defRPr>
            </a:lvl1pPr>
          </a:lstStyle>
          <a:p>
            <a:fld id="{AAE7051F-6F99-364B-BFB3-32AB1DA31A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_blue-vertical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736850" cy="2971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cap="none" spc="0">
          <a:solidFill>
            <a:srgbClr val="002F52"/>
          </a:solidFill>
          <a:latin typeface="Palatino Linotype"/>
          <a:ea typeface="+mj-ea"/>
          <a:cs typeface="Palatino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F52"/>
          </a:solidFill>
          <a:latin typeface="Palatino Linotype"/>
          <a:ea typeface="+mn-ea"/>
          <a:cs typeface="Palatino Linotyp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F52"/>
          </a:solidFill>
          <a:latin typeface="Palatino Linotype"/>
          <a:ea typeface="+mn-ea"/>
          <a:cs typeface="Palatino Linotyp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F52"/>
          </a:solidFill>
          <a:latin typeface="Palatino Linotype"/>
          <a:ea typeface="+mn-ea"/>
          <a:cs typeface="Palatino Linotyp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F52"/>
          </a:solidFill>
          <a:latin typeface="Palatino Linotype"/>
          <a:ea typeface="+mn-ea"/>
          <a:cs typeface="Palatino Linotyp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F52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9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20.emf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23.emf"/><Relationship Id="rId7" Type="http://schemas.openxmlformats.org/officeDocument/2006/relationships/oleObject" Target="../embeddings/Microsoft_Equation18.bin"/><Relationship Id="rId8" Type="http://schemas.openxmlformats.org/officeDocument/2006/relationships/image" Target="../media/image24.emf"/><Relationship Id="rId9" Type="http://schemas.openxmlformats.org/officeDocument/2006/relationships/oleObject" Target="../embeddings/Microsoft_Equation19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21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6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2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23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24.bin"/><Relationship Id="rId8" Type="http://schemas.openxmlformats.org/officeDocument/2006/relationships/image" Target="../media/image28.emf"/><Relationship Id="rId9" Type="http://schemas.openxmlformats.org/officeDocument/2006/relationships/oleObject" Target="../embeddings/Microsoft_Equation25.bin"/><Relationship Id="rId10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1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28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29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30.bin"/><Relationship Id="rId10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2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33.bin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34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5.bin"/><Relationship Id="rId4" Type="http://schemas.openxmlformats.org/officeDocument/2006/relationships/image" Target="../media/image38.emf"/><Relationship Id="rId5" Type="http://schemas.openxmlformats.org/officeDocument/2006/relationships/oleObject" Target="../embeddings/Microsoft_Equation36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838200"/>
            <a:ext cx="6705600" cy="1323439"/>
          </a:xfrm>
        </p:spPr>
        <p:txBody>
          <a:bodyPr/>
          <a:lstStyle/>
          <a:p>
            <a:pPr algn="ctr"/>
            <a:r>
              <a:rPr lang="en-US" dirty="0"/>
              <a:t>How Robust is Comparative Advantage?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048000"/>
            <a:ext cx="6705600" cy="2579168"/>
          </a:xfrm>
        </p:spPr>
        <p:txBody>
          <a:bodyPr/>
          <a:lstStyle/>
          <a:p>
            <a:pPr algn="ctr"/>
            <a:r>
              <a:rPr lang="en-US" dirty="0" smtClean="0"/>
              <a:t>Alan V. Deardorff</a:t>
            </a:r>
          </a:p>
          <a:p>
            <a:pPr algn="ctr"/>
            <a:r>
              <a:rPr lang="en-US" sz="2400" dirty="0" smtClean="0"/>
              <a:t>Gerald R. Ford School of Public Policy</a:t>
            </a:r>
          </a:p>
          <a:p>
            <a:pPr algn="ctr"/>
            <a:r>
              <a:rPr lang="en-US" sz="2400" dirty="0" smtClean="0"/>
              <a:t>University of Michigan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1800" dirty="0" smtClean="0"/>
              <a:t>For </a:t>
            </a:r>
            <a:r>
              <a:rPr lang="en-US" sz="1800" dirty="0" smtClean="0"/>
              <a:t>presentation at Beijing Institute of Technology</a:t>
            </a:r>
            <a:endParaRPr lang="en-US" sz="1800" dirty="0" smtClean="0"/>
          </a:p>
          <a:p>
            <a:pPr algn="ctr"/>
            <a:r>
              <a:rPr lang="en-US" sz="1800" dirty="0" smtClean="0"/>
              <a:t>June 7, </a:t>
            </a:r>
            <a:r>
              <a:rPr lang="en-US" sz="1800" dirty="0" smtClean="0"/>
              <a:t>2012, </a:t>
            </a:r>
            <a:r>
              <a:rPr lang="en-US" sz="1800" dirty="0" smtClean="0"/>
              <a:t>Beijing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Haberler (1930)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18456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CA is still easily defined in terms “opportunity cost,” which is measured by relative </a:t>
            </a:r>
            <a:r>
              <a:rPr lang="en-US" sz="2400" u="sng" dirty="0" smtClean="0">
                <a:solidFill>
                  <a:srgbClr val="000000"/>
                </a:solidFill>
              </a:rPr>
              <a:t>autarky prices</a:t>
            </a:r>
            <a:r>
              <a:rPr lang="en-US" sz="2400" dirty="0" smtClean="0">
                <a:solidFill>
                  <a:srgbClr val="000000"/>
                </a:solidFill>
              </a:rPr>
              <a:t>,      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90362"/>
              </p:ext>
            </p:extLst>
          </p:nvPr>
        </p:nvGraphicFramePr>
        <p:xfrm>
          <a:off x="2895600" y="2286000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3" imgW="317500" imgH="444500" progId="Equation.3">
                  <p:embed/>
                </p:oleObj>
              </mc:Choice>
              <mc:Fallback>
                <p:oleObj name="Equation" r:id="rId3" imgW="317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286000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0" y="2869994"/>
            <a:ext cx="7620000" cy="34706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country has comparative advantage in the good whose autarky price, relative to the other good, is </a:t>
            </a:r>
            <a:r>
              <a:rPr lang="en-US" sz="2400" b="1" i="1" dirty="0" smtClean="0">
                <a:solidFill>
                  <a:srgbClr val="000000"/>
                </a:solidFill>
              </a:rPr>
              <a:t>lower</a:t>
            </a:r>
            <a:r>
              <a:rPr lang="en-US" sz="2400" dirty="0" smtClean="0">
                <a:solidFill>
                  <a:srgbClr val="000000"/>
                </a:solidFill>
              </a:rPr>
              <a:t> than in the other country.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Country 1 has CA in good 1,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		  	relative to good 2, 		     	  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		compared to country 2,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		if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2571"/>
              </p:ext>
            </p:extLst>
          </p:nvPr>
        </p:nvGraphicFramePr>
        <p:xfrm>
          <a:off x="2901950" y="5410200"/>
          <a:ext cx="330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Equation" r:id="rId5" imgW="3302000" imgH="838200" progId="Equation.3">
                  <p:embed/>
                </p:oleObj>
              </mc:Choice>
              <mc:Fallback>
                <p:oleObj name="Equation" r:id="rId5" imgW="33020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1950" y="5410200"/>
                        <a:ext cx="3302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38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Haberler (1930)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60133" y="5850467"/>
            <a:ext cx="44196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60133" y="2345267"/>
            <a:ext cx="0" cy="35052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743200" y="3657600"/>
            <a:ext cx="3488266" cy="2184400"/>
          </a:xfrm>
          <a:custGeom>
            <a:avLst/>
            <a:gdLst>
              <a:gd name="connsiteX0" fmla="*/ 0 w 3488266"/>
              <a:gd name="connsiteY0" fmla="*/ 0 h 2184400"/>
              <a:gd name="connsiteX1" fmla="*/ 2269066 w 3488266"/>
              <a:gd name="connsiteY1" fmla="*/ 508000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472266 w 3488266"/>
              <a:gd name="connsiteY1" fmla="*/ 6773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590800 w 3488266"/>
              <a:gd name="connsiteY1" fmla="*/ 6773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590800 w 3488266"/>
              <a:gd name="connsiteY1" fmla="*/ 6773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540000 w 3488266"/>
              <a:gd name="connsiteY1" fmla="*/ 8297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266" h="2184400">
                <a:moveTo>
                  <a:pt x="0" y="0"/>
                </a:moveTo>
                <a:cubicBezTo>
                  <a:pt x="843844" y="71966"/>
                  <a:pt x="1958622" y="380999"/>
                  <a:pt x="2540000" y="829733"/>
                </a:cubicBezTo>
                <a:cubicBezTo>
                  <a:pt x="3121378" y="1278467"/>
                  <a:pt x="3330222" y="1958622"/>
                  <a:pt x="3488266" y="2184400"/>
                </a:cubicBezTo>
                <a:lnTo>
                  <a:pt x="3488266" y="2184400"/>
                </a:lnTo>
              </a:path>
            </a:pathLst>
          </a:cu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4360333" y="3488267"/>
            <a:ext cx="2023533" cy="1202267"/>
          </a:xfrm>
          <a:custGeom>
            <a:avLst/>
            <a:gdLst>
              <a:gd name="connsiteX0" fmla="*/ 0 w 3488266"/>
              <a:gd name="connsiteY0" fmla="*/ 0 h 2184400"/>
              <a:gd name="connsiteX1" fmla="*/ 2269066 w 3488266"/>
              <a:gd name="connsiteY1" fmla="*/ 508000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472266 w 3488266"/>
              <a:gd name="connsiteY1" fmla="*/ 6773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590800 w 3488266"/>
              <a:gd name="connsiteY1" fmla="*/ 6773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590800 w 3488266"/>
              <a:gd name="connsiteY1" fmla="*/ 6773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  <a:gd name="connsiteX0" fmla="*/ 0 w 3488266"/>
              <a:gd name="connsiteY0" fmla="*/ 0 h 2184400"/>
              <a:gd name="connsiteX1" fmla="*/ 2540000 w 3488266"/>
              <a:gd name="connsiteY1" fmla="*/ 829733 h 2184400"/>
              <a:gd name="connsiteX2" fmla="*/ 3488266 w 3488266"/>
              <a:gd name="connsiteY2" fmla="*/ 2184400 h 2184400"/>
              <a:gd name="connsiteX3" fmla="*/ 3488266 w 3488266"/>
              <a:gd name="connsiteY3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266" h="2184400">
                <a:moveTo>
                  <a:pt x="0" y="0"/>
                </a:moveTo>
                <a:cubicBezTo>
                  <a:pt x="843844" y="71966"/>
                  <a:pt x="1958622" y="380999"/>
                  <a:pt x="2540000" y="829733"/>
                </a:cubicBezTo>
                <a:cubicBezTo>
                  <a:pt x="3121378" y="1278467"/>
                  <a:pt x="3330222" y="1958622"/>
                  <a:pt x="3488266" y="2184400"/>
                </a:cubicBezTo>
                <a:lnTo>
                  <a:pt x="3488266" y="2184400"/>
                </a:lnTo>
              </a:path>
            </a:pathLst>
          </a:cu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98333" y="3488267"/>
            <a:ext cx="3200400" cy="18288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65333" y="5012267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65333" y="5240867"/>
            <a:ext cx="381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99989"/>
              </p:ext>
            </p:extLst>
          </p:nvPr>
        </p:nvGraphicFramePr>
        <p:xfrm>
          <a:off x="6951133" y="3640667"/>
          <a:ext cx="381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3" imgW="381000" imgH="800100" progId="Equation.3">
                  <p:embed/>
                </p:oleObj>
              </mc:Choice>
              <mc:Fallback>
                <p:oleObj name="Equation" r:id="rId3" imgW="3810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1133" y="3640667"/>
                        <a:ext cx="381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urved Connector 27"/>
          <p:cNvCxnSpPr/>
          <p:nvPr/>
        </p:nvCxnSpPr>
        <p:spPr>
          <a:xfrm rot="5400000">
            <a:off x="6341533" y="4478867"/>
            <a:ext cx="838200" cy="685800"/>
          </a:xfrm>
          <a:prstGeom prst="curvedConnector3">
            <a:avLst/>
          </a:prstGeom>
          <a:ln>
            <a:solidFill>
              <a:schemeClr val="tx1">
                <a:alpha val="99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500815"/>
              </p:ext>
            </p:extLst>
          </p:nvPr>
        </p:nvGraphicFramePr>
        <p:xfrm>
          <a:off x="7027333" y="5850467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5" imgW="254000" imgH="355600" progId="Equation.3">
                  <p:embed/>
                </p:oleObj>
              </mc:Choice>
              <mc:Fallback>
                <p:oleObj name="Equation" r:id="rId5" imgW="254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27333" y="5850467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06265"/>
              </p:ext>
            </p:extLst>
          </p:nvPr>
        </p:nvGraphicFramePr>
        <p:xfrm>
          <a:off x="2379133" y="2345267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7" imgW="292100" imgH="355600" progId="Equation.3">
                  <p:embed/>
                </p:oleObj>
              </mc:Choice>
              <mc:Fallback>
                <p:oleObj name="Equation" r:id="rId7" imgW="2921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9133" y="2345267"/>
                        <a:ext cx="292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11808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Autarky equilibrium: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53000" y="42291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Haberler (1930)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892300"/>
            <a:ext cx="8509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9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and Gains from Trade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30090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</a:t>
            </a:r>
            <a:r>
              <a:rPr lang="en-US" sz="2400" dirty="0" err="1" smtClean="0">
                <a:solidFill>
                  <a:srgbClr val="000000"/>
                </a:solidFill>
              </a:rPr>
              <a:t>Haberler’s</a:t>
            </a:r>
            <a:r>
              <a:rPr lang="en-US" sz="2400" dirty="0" smtClean="0">
                <a:solidFill>
                  <a:srgbClr val="000000"/>
                </a:solidFill>
              </a:rPr>
              <a:t> model, it is again true that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If countries differ in relative autarky prices, there is both CA and Gain from Trade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In order to gain from trade, they must export the good in which they have CA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Note that trading in accord with CA is </a:t>
            </a:r>
            <a:r>
              <a:rPr lang="en-US" sz="2400" u="sng" dirty="0" smtClean="0">
                <a:solidFill>
                  <a:srgbClr val="000000"/>
                </a:solidFill>
              </a:rPr>
              <a:t>necessary</a:t>
            </a:r>
            <a:r>
              <a:rPr lang="en-US" sz="2400" dirty="0" smtClean="0">
                <a:solidFill>
                  <a:srgbClr val="000000"/>
                </a:solidFill>
              </a:rPr>
              <a:t>, but not </a:t>
            </a:r>
            <a:r>
              <a:rPr lang="en-US" sz="2400" u="sng" dirty="0" smtClean="0">
                <a:solidFill>
                  <a:srgbClr val="000000"/>
                </a:solidFill>
              </a:rPr>
              <a:t>sufficient</a:t>
            </a:r>
            <a:r>
              <a:rPr lang="en-US" sz="2400" dirty="0" smtClean="0">
                <a:solidFill>
                  <a:srgbClr val="000000"/>
                </a:solidFill>
              </a:rPr>
              <a:t> for gain from trade.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and Gains from Trade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7340600" cy="44323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11808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CA is necessary for Gain from Trade: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and Gains from Trade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11808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It is </a:t>
            </a:r>
            <a:r>
              <a:rPr lang="en-US" sz="2400" u="sng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>
                <a:solidFill>
                  <a:srgbClr val="000000"/>
                </a:solidFill>
              </a:rPr>
              <a:t> sufficient: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750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Strong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50157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With many (C) countries and only 2 goods: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Rank the countries in order of       :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Then all countries that export good 1 will lie to the left of all that export good 2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Location of the line (</a:t>
            </a:r>
            <a:r>
              <a:rPr lang="en-US" sz="2400" i="1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i="1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 depends on country sizes.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60521"/>
              </p:ext>
            </p:extLst>
          </p:nvPr>
        </p:nvGraphicFramePr>
        <p:xfrm>
          <a:off x="6477000" y="1905000"/>
          <a:ext cx="39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3" imgW="393700" imgH="838200" progId="Equation.3">
                  <p:embed/>
                </p:oleObj>
              </mc:Choice>
              <mc:Fallback>
                <p:oleObj name="Equation" r:id="rId3" imgW="3937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0" y="1905000"/>
                        <a:ext cx="393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09041"/>
              </p:ext>
            </p:extLst>
          </p:nvPr>
        </p:nvGraphicFramePr>
        <p:xfrm>
          <a:off x="3276600" y="2506134"/>
          <a:ext cx="219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5" imgW="2197100" imgH="838200" progId="Equation.3">
                  <p:embed/>
                </p:oleObj>
              </mc:Choice>
              <mc:Fallback>
                <p:oleObj name="Equation" r:id="rId5" imgW="21971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06134"/>
                        <a:ext cx="2197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38478"/>
              </p:ext>
            </p:extLst>
          </p:nvPr>
        </p:nvGraphicFramePr>
        <p:xfrm>
          <a:off x="2865438" y="4267200"/>
          <a:ext cx="3187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7" imgW="3187700" imgH="838200" progId="Equation.3">
                  <p:embed/>
                </p:oleObj>
              </mc:Choice>
              <mc:Fallback>
                <p:oleObj name="Equation" r:id="rId7" imgW="31877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5438" y="4267200"/>
                        <a:ext cx="3187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 flipV="1">
            <a:off x="4572000" y="4191000"/>
            <a:ext cx="2" cy="99060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181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Export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181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Export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1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Strong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44935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With many (G) goods and only 2 countries, a similar chain of comparative advantage works, but only in the Ricardian Model: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Rank the goods in order of relative labor requirements in the two countries: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Then all goods that country 1 exports will lie to the left of all that it imports.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does </a:t>
            </a:r>
            <a:r>
              <a:rPr lang="en-US" sz="2400" u="sng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>
                <a:solidFill>
                  <a:srgbClr val="000000"/>
                </a:solidFill>
              </a:rPr>
              <a:t> work with variable costs in </a:t>
            </a:r>
            <a:r>
              <a:rPr lang="en-US" sz="2400" dirty="0" err="1" smtClean="0">
                <a:solidFill>
                  <a:srgbClr val="000000"/>
                </a:solidFill>
              </a:rPr>
              <a:t>Haberler’s</a:t>
            </a:r>
            <a:r>
              <a:rPr lang="en-US" sz="2400" dirty="0" smtClean="0">
                <a:solidFill>
                  <a:srgbClr val="000000"/>
                </a:solidFill>
              </a:rPr>
              <a:t> model, since costs can be interdependent.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61030"/>
              </p:ext>
            </p:extLst>
          </p:nvPr>
        </p:nvGraphicFramePr>
        <p:xfrm>
          <a:off x="3276600" y="34290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3" imgW="2133600" imgH="838200" progId="Equation.3">
                  <p:embed/>
                </p:oleObj>
              </mc:Choice>
              <mc:Fallback>
                <p:oleObj name="Equation" r:id="rId3" imgW="21336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3429000"/>
                        <a:ext cx="2133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69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Strong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33486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Even these “chain propositions” fail, in both Ricardian and Haberler models, if there are both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Intermediate inputs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Barriers to trade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is shown in Deardorff (1979), in the context of the Heckscher-Ohlin trade model.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It can be illustrated also in a Ricardian Model with intermediate inputs, as follows: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867" y="558300"/>
            <a:ext cx="7239000" cy="112716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Impossibility of Strong CA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94483"/>
            <a:ext cx="7239000" cy="4044184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Example:  Assume…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 goods: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sz="2400" dirty="0">
                <a:solidFill>
                  <a:srgbClr val="000000"/>
                </a:solidFill>
              </a:rPr>
              <a:t>Steel, input to Autos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		Wool, input to Cloth</a:t>
            </a:r>
          </a:p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			(1 unit </a:t>
            </a:r>
            <a:r>
              <a:rPr lang="en-US" sz="2400" dirty="0">
                <a:solidFill>
                  <a:srgbClr val="000000"/>
                </a:solidFill>
                <a:sym typeface="Symbol" charset="0"/>
              </a:rPr>
              <a:t> 1 unit, each)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 countries of equal size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Demands for autos and cloth: equal expenditure shares</a:t>
            </a:r>
          </a:p>
        </p:txBody>
      </p:sp>
    </p:spTree>
    <p:extLst>
      <p:ext uri="{BB962C8B-B14F-4D97-AF65-F5344CB8AC3E}">
        <p14:creationId xmlns:p14="http://schemas.microsoft.com/office/powerpoint/2010/main" val="81150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The Issue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099584"/>
          </a:xfrm>
        </p:spPr>
        <p:txBody>
          <a:bodyPr/>
          <a:lstStyle/>
          <a:p>
            <a:r>
              <a:rPr lang="en-US" sz="2400" dirty="0" smtClean="0"/>
              <a:t>How well does the concept of Comparative Advantage (CA) work beyond the simple 2×2 framework in which Ricardo explained it?</a:t>
            </a:r>
            <a:endParaRPr lang="en-US" sz="2400" dirty="0" smtClean="0"/>
          </a:p>
          <a:p>
            <a:pPr lvl="1"/>
            <a:r>
              <a:rPr lang="en-US" sz="2000" dirty="0" smtClean="0"/>
              <a:t>The answer depends, in part, on what you interpret CA to mean:</a:t>
            </a:r>
          </a:p>
          <a:p>
            <a:pPr lvl="2"/>
            <a:r>
              <a:rPr lang="en-US" sz="1800" dirty="0" smtClean="0"/>
              <a:t>If it refers to the gains from trade, then it is very robust</a:t>
            </a:r>
          </a:p>
          <a:p>
            <a:pPr lvl="2"/>
            <a:r>
              <a:rPr lang="en-US" sz="1800" dirty="0" smtClean="0"/>
              <a:t>If it is meant to predict trade in particular goods, then it generalizes poorly</a:t>
            </a:r>
          </a:p>
          <a:p>
            <a:pPr lvl="2"/>
            <a:r>
              <a:rPr lang="en-US" sz="1800" dirty="0" smtClean="0"/>
              <a:t>But weak generalizations are possible and robust.</a:t>
            </a:r>
          </a:p>
          <a:p>
            <a:pPr lvl="1"/>
            <a:r>
              <a:rPr lang="en-US" sz="2400" dirty="0" smtClean="0"/>
              <a:t>Overall, CA is a fundamental and valuable concept.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3542"/>
              </p:ext>
            </p:extLst>
          </p:nvPr>
        </p:nvGraphicFramePr>
        <p:xfrm>
          <a:off x="1464733" y="762000"/>
          <a:ext cx="7162800" cy="2514599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  <a:gridCol w="1219200"/>
                <a:gridCol w="1219200"/>
                <a:gridCol w="1219200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Direct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unit labor requirements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Steel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598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55090"/>
              </p:ext>
            </p:extLst>
          </p:nvPr>
        </p:nvGraphicFramePr>
        <p:xfrm>
          <a:off x="1676400" y="3657600"/>
          <a:ext cx="5638800" cy="2514599"/>
        </p:xfrm>
        <a:graphic>
          <a:graphicData uri="http://schemas.openxmlformats.org/drawingml/2006/table">
            <a:tbl>
              <a:tblPr/>
              <a:tblGrid>
                <a:gridCol w="2590800"/>
                <a:gridCol w="1524000"/>
                <a:gridCol w="1524000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Direct+Indirect unit labor requirements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Final 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2+4=6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3+1=4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3+1=4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2+4=6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8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314503"/>
              </p:ext>
            </p:extLst>
          </p:nvPr>
        </p:nvGraphicFramePr>
        <p:xfrm>
          <a:off x="1498600" y="1371600"/>
          <a:ext cx="7162800" cy="2514599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  <a:gridCol w="1219200"/>
                <a:gridCol w="1219200"/>
                <a:gridCol w="1219200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Direct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unit labor requirements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Steel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006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728133"/>
            <a:ext cx="7772400" cy="472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If all goods are traded without cost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Results: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Country 1 exports autos (and wool)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Country 2 exports cloth (and steel)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6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44600" y="762000"/>
            <a:ext cx="7239000" cy="5029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If only final goods are traded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Results:</a:t>
            </a:r>
          </a:p>
          <a:p>
            <a:pPr lvl="2"/>
            <a:r>
              <a:rPr lang="en-US" dirty="0"/>
              <a:t>Country 1 exports cloth</a:t>
            </a:r>
          </a:p>
          <a:p>
            <a:pPr lvl="2"/>
            <a:r>
              <a:rPr lang="en-US" dirty="0"/>
              <a:t>Country 2 exports autos</a:t>
            </a:r>
          </a:p>
          <a:p>
            <a:pPr lvl="2"/>
            <a:endParaRPr lang="en-US" dirty="0"/>
          </a:p>
        </p:txBody>
      </p:sp>
      <p:graphicFrame>
        <p:nvGraphicFramePr>
          <p:cNvPr id="128003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2556443"/>
              </p:ext>
            </p:extLst>
          </p:nvPr>
        </p:nvGraphicFramePr>
        <p:xfrm>
          <a:off x="1676400" y="1447800"/>
          <a:ext cx="6096000" cy="2560319"/>
        </p:xfrm>
        <a:graphic>
          <a:graphicData uri="http://schemas.openxmlformats.org/drawingml/2006/table">
            <a:tbl>
              <a:tblPr/>
              <a:tblGrid>
                <a:gridCol w="2801938"/>
                <a:gridCol w="1646237"/>
                <a:gridCol w="1647825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Direct+Indirect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unit labor requirements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Final 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2+4=6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3+1=4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3+1=4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2+4=6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2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9933" y="1363133"/>
            <a:ext cx="7772400" cy="5964710"/>
          </a:xfrm>
        </p:spPr>
        <p:txBody>
          <a:bodyPr/>
          <a:lstStyle/>
          <a:p>
            <a:r>
              <a:rPr lang="en-US" dirty="0"/>
              <a:t>Results of Example:  Summary</a:t>
            </a:r>
          </a:p>
          <a:p>
            <a:pPr lvl="1"/>
            <a:r>
              <a:rPr lang="en-US" dirty="0"/>
              <a:t>If all goods are traded without cost</a:t>
            </a:r>
          </a:p>
          <a:p>
            <a:pPr lvl="2"/>
            <a:r>
              <a:rPr lang="en-US" dirty="0"/>
              <a:t>Country 1 exports autos</a:t>
            </a:r>
          </a:p>
          <a:p>
            <a:pPr lvl="2"/>
            <a:r>
              <a:rPr lang="en-US" dirty="0"/>
              <a:t>Country 2 exports cloth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inputs, steel </a:t>
            </a:r>
            <a:r>
              <a:rPr lang="en-US" dirty="0"/>
              <a:t>and </a:t>
            </a:r>
            <a:r>
              <a:rPr lang="en-US" dirty="0" smtClean="0"/>
              <a:t>wool, </a:t>
            </a:r>
            <a:r>
              <a:rPr lang="en-US" dirty="0"/>
              <a:t>are not traded</a:t>
            </a:r>
          </a:p>
          <a:p>
            <a:pPr lvl="2"/>
            <a:r>
              <a:rPr lang="en-US" dirty="0"/>
              <a:t>Country 1 exports cloth</a:t>
            </a:r>
          </a:p>
          <a:p>
            <a:pPr lvl="2"/>
            <a:r>
              <a:rPr lang="en-US" dirty="0"/>
              <a:t>Country 2 exports autos</a:t>
            </a:r>
          </a:p>
          <a:p>
            <a:pPr lvl="1"/>
            <a:r>
              <a:rPr lang="en-US" dirty="0"/>
              <a:t>Thus, trade in autos and cloth </a:t>
            </a:r>
            <a:r>
              <a:rPr lang="en-US" u="sng" dirty="0"/>
              <a:t>reverse</a:t>
            </a:r>
            <a:r>
              <a:rPr lang="en-US" dirty="0"/>
              <a:t> if steel and wool are not traded.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867" y="558300"/>
            <a:ext cx="7239000" cy="112716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Impossibility of Strong CA</a:t>
            </a:r>
          </a:p>
        </p:txBody>
      </p:sp>
    </p:spTree>
    <p:extLst>
      <p:ext uri="{BB962C8B-B14F-4D97-AF65-F5344CB8AC3E}">
        <p14:creationId xmlns:p14="http://schemas.microsoft.com/office/powerpoint/2010/main" val="27142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uiExpand="1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0733" y="1524000"/>
            <a:ext cx="7772400" cy="2948499"/>
          </a:xfrm>
        </p:spPr>
        <p:txBody>
          <a:bodyPr/>
          <a:lstStyle/>
          <a:p>
            <a:r>
              <a:rPr lang="en-US" b="1" dirty="0"/>
              <a:t>Implication:  </a:t>
            </a:r>
            <a:r>
              <a:rPr lang="en-US" b="1" i="1" dirty="0"/>
              <a:t>Any</a:t>
            </a:r>
            <a:r>
              <a:rPr lang="en-US" dirty="0"/>
              <a:t> definition of CA that predicts trade correctly in one case will be wrong in the other.</a:t>
            </a:r>
          </a:p>
          <a:p>
            <a:pPr lvl="1"/>
            <a:r>
              <a:rPr lang="en-US" i="1" dirty="0" smtClean="0"/>
              <a:t>(Unless</a:t>
            </a:r>
            <a:r>
              <a:rPr lang="en-US" dirty="0" smtClean="0"/>
              <a:t> </a:t>
            </a:r>
            <a:r>
              <a:rPr lang="en-US" dirty="0"/>
              <a:t>the definition itself takes account of trade costs</a:t>
            </a:r>
            <a:r>
              <a:rPr lang="en-US" dirty="0" smtClean="0"/>
              <a:t>.  That’s something I won’t address here, though I do in another place.)</a:t>
            </a:r>
            <a:endParaRPr lang="en-US" i="1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867" y="558300"/>
            <a:ext cx="7239000" cy="112716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Impossibility of Strong CA</a:t>
            </a:r>
          </a:p>
        </p:txBody>
      </p:sp>
    </p:spTree>
    <p:extLst>
      <p:ext uri="{BB962C8B-B14F-4D97-AF65-F5344CB8AC3E}">
        <p14:creationId xmlns:p14="http://schemas.microsoft.com/office/powerpoint/2010/main" val="378752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53060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What </a:t>
            </a:r>
            <a:r>
              <a:rPr lang="en-US" sz="2400" u="sng" dirty="0" smtClean="0">
                <a:solidFill>
                  <a:srgbClr val="000000"/>
                </a:solidFill>
              </a:rPr>
              <a:t>does</a:t>
            </a:r>
            <a:r>
              <a:rPr lang="en-US" sz="2400" dirty="0" smtClean="0">
                <a:solidFill>
                  <a:srgbClr val="000000"/>
                </a:solidFill>
              </a:rPr>
              <a:t> hold in general – with any numbers of goods and countries, as well as many other relaxed assumptions – is that CA predicts the Pattern of Trade </a:t>
            </a:r>
            <a:r>
              <a:rPr lang="en-US" sz="2400" u="sng" dirty="0" smtClean="0">
                <a:solidFill>
                  <a:srgbClr val="000000"/>
                </a:solidFill>
              </a:rPr>
              <a:t>On Average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Specifically, letting      be net exports of good </a:t>
            </a:r>
            <a:r>
              <a:rPr lang="en-US" sz="2400" i="1" dirty="0" smtClean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 by country </a:t>
            </a:r>
            <a:r>
              <a:rPr lang="en-US" sz="2400" i="1" dirty="0" smtClean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 (so that             for an import), then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Theorem: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This says (since the vector </a:t>
            </a:r>
            <a:r>
              <a:rPr lang="en-US" sz="2400" i="1" dirty="0" err="1" smtClean="0">
                <a:solidFill>
                  <a:srgbClr val="000000"/>
                </a:solidFill>
              </a:rPr>
              <a:t>T</a:t>
            </a:r>
            <a:r>
              <a:rPr lang="en-US" sz="2400" i="1" baseline="30000" dirty="0" err="1" smtClean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 has positive elements for exports and negative for imports) that autarky prices of exports are lower than of imports.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82861"/>
              </p:ext>
            </p:extLst>
          </p:nvPr>
        </p:nvGraphicFramePr>
        <p:xfrm>
          <a:off x="4470400" y="3077633"/>
          <a:ext cx="33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3" imgW="330200" imgH="444500" progId="Equation.3">
                  <p:embed/>
                </p:oleObj>
              </mc:Choice>
              <mc:Fallback>
                <p:oleObj name="Equation" r:id="rId3" imgW="330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3077633"/>
                        <a:ext cx="330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612335"/>
              </p:ext>
            </p:extLst>
          </p:nvPr>
        </p:nvGraphicFramePr>
        <p:xfrm>
          <a:off x="4326468" y="3412067"/>
          <a:ext cx="800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5" imgW="800100" imgH="444500" progId="Equation.3">
                  <p:embed/>
                </p:oleObj>
              </mc:Choice>
              <mc:Fallback>
                <p:oleObj name="Equation" r:id="rId5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6468" y="3412067"/>
                        <a:ext cx="800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30167"/>
              </p:ext>
            </p:extLst>
          </p:nvPr>
        </p:nvGraphicFramePr>
        <p:xfrm>
          <a:off x="2514600" y="4495800"/>
          <a:ext cx="4483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Equation" r:id="rId7" imgW="4483100" imgH="711200" progId="Equation.3">
                  <p:embed/>
                </p:oleObj>
              </mc:Choice>
              <mc:Fallback>
                <p:oleObj name="Equation" r:id="rId7" imgW="44831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4495800"/>
                        <a:ext cx="4483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06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2209800"/>
            <a:ext cx="7620000" cy="39764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More formally, letting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That is, the country’s trade-weighted autarky prices relative to world prices, </a:t>
            </a:r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r>
              <a:rPr lang="en-US" sz="2400" i="1" baseline="30000" dirty="0" smtClean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, are lower for its exports than for its imports.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160748"/>
              </p:ext>
            </p:extLst>
          </p:nvPr>
        </p:nvGraphicFramePr>
        <p:xfrm>
          <a:off x="2895600" y="1600200"/>
          <a:ext cx="3721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3" imgW="3721100" imgH="711200" progId="Equation.3">
                  <p:embed/>
                </p:oleObj>
              </mc:Choice>
              <mc:Fallback>
                <p:oleObj name="Equation" r:id="rId3" imgW="37211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600200"/>
                        <a:ext cx="3721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847"/>
              </p:ext>
            </p:extLst>
          </p:nvPr>
        </p:nvGraphicFramePr>
        <p:xfrm>
          <a:off x="1981200" y="2743200"/>
          <a:ext cx="520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5" imgW="5207000" imgH="558800" progId="Equation.3">
                  <p:embed/>
                </p:oleObj>
              </mc:Choice>
              <mc:Fallback>
                <p:oleObj name="Equation" r:id="rId5" imgW="52070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5207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16148"/>
              </p:ext>
            </p:extLst>
          </p:nvPr>
        </p:nvGraphicFramePr>
        <p:xfrm>
          <a:off x="4908550" y="2209800"/>
          <a:ext cx="2146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7" imgW="2146300" imgH="520700" progId="Equation.3">
                  <p:embed/>
                </p:oleObj>
              </mc:Choice>
              <mc:Fallback>
                <p:oleObj name="Equation" r:id="rId7" imgW="2146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8550" y="2209800"/>
                        <a:ext cx="21463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87838"/>
              </p:ext>
            </p:extLst>
          </p:nvPr>
        </p:nvGraphicFramePr>
        <p:xfrm>
          <a:off x="2362200" y="3505200"/>
          <a:ext cx="477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9" imgW="4775200" imgH="914400" progId="Equation.3">
                  <p:embed/>
                </p:oleObj>
              </mc:Choice>
              <mc:Fallback>
                <p:oleObj name="Equation" r:id="rId9" imgW="47752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3505200"/>
                        <a:ext cx="4775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1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2209800"/>
            <a:ext cx="7095067" cy="32008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Other interpretations involve correlations, stated as Corollaries of (6) in Deardorff (1980).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Corollary 1: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 simplest – and similar to (7) – is a negative correlation between a country’s autarky prices relative to the world and the value at world prices of its trade: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05233"/>
              </p:ext>
            </p:extLst>
          </p:nvPr>
        </p:nvGraphicFramePr>
        <p:xfrm>
          <a:off x="2895600" y="1600200"/>
          <a:ext cx="3721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3" imgW="3721100" imgH="711200" progId="Equation.3">
                  <p:embed/>
                </p:oleObj>
              </mc:Choice>
              <mc:Fallback>
                <p:oleObj name="Equation" r:id="rId3" imgW="37211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600200"/>
                        <a:ext cx="3721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14887"/>
              </p:ext>
            </p:extLst>
          </p:nvPr>
        </p:nvGraphicFramePr>
        <p:xfrm>
          <a:off x="3606800" y="5137150"/>
          <a:ext cx="2298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5" imgW="2298700" imgH="952500" progId="Equation.3">
                  <p:embed/>
                </p:oleObj>
              </mc:Choice>
              <mc:Fallback>
                <p:oleObj name="Equation" r:id="rId5" imgW="22987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6800" y="5137150"/>
                        <a:ext cx="2298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78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2209800"/>
            <a:ext cx="7095067" cy="39764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Most broadly, autarky prices and trade are negatively correlated across all goods and countries: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Corollary 4: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Let     be a </a:t>
            </a:r>
            <a:r>
              <a:rPr lang="en-US" sz="2400" i="1" dirty="0" smtClean="0">
                <a:solidFill>
                  <a:srgbClr val="000000"/>
                </a:solidFill>
              </a:rPr>
              <a:t>CG</a:t>
            </a:r>
            <a:r>
              <a:rPr lang="en-US" sz="2400" dirty="0" smtClean="0">
                <a:solidFill>
                  <a:srgbClr val="000000"/>
                </a:solidFill>
              </a:rPr>
              <a:t> length vector of all 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                                      and </a:t>
            </a:r>
            <a:r>
              <a:rPr lang="en-US" sz="2400" i="1" dirty="0" smtClean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be a vector of the 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same length of all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then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82056"/>
              </p:ext>
            </p:extLst>
          </p:nvPr>
        </p:nvGraphicFramePr>
        <p:xfrm>
          <a:off x="2895600" y="1600200"/>
          <a:ext cx="3721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3" imgW="3721100" imgH="711200" progId="Equation.3">
                  <p:embed/>
                </p:oleObj>
              </mc:Choice>
              <mc:Fallback>
                <p:oleObj name="Equation" r:id="rId3" imgW="37211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600200"/>
                        <a:ext cx="3721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09892"/>
              </p:ext>
            </p:extLst>
          </p:nvPr>
        </p:nvGraphicFramePr>
        <p:xfrm>
          <a:off x="3943350" y="5623984"/>
          <a:ext cx="1625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5" imgW="1625600" imgH="520700" progId="Equation.3">
                  <p:embed/>
                </p:oleObj>
              </mc:Choice>
              <mc:Fallback>
                <p:oleObj name="Equation" r:id="rId5" imgW="16256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3350" y="5623984"/>
                        <a:ext cx="16256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920219"/>
              </p:ext>
            </p:extLst>
          </p:nvPr>
        </p:nvGraphicFramePr>
        <p:xfrm>
          <a:off x="2470150" y="3822700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Equation" r:id="rId7" imgW="241300" imgH="330200" progId="Equation.3">
                  <p:embed/>
                </p:oleObj>
              </mc:Choice>
              <mc:Fallback>
                <p:oleObj name="Equation" r:id="rId7" imgW="241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0150" y="3822700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15738"/>
              </p:ext>
            </p:extLst>
          </p:nvPr>
        </p:nvGraphicFramePr>
        <p:xfrm>
          <a:off x="2023533" y="4318000"/>
          <a:ext cx="2946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Equation" r:id="rId9" imgW="2946400" imgH="444500" progId="Equation.3">
                  <p:embed/>
                </p:oleObj>
              </mc:Choice>
              <mc:Fallback>
                <p:oleObj name="Equation" r:id="rId9" imgW="2946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23533" y="4318000"/>
                        <a:ext cx="2946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05997"/>
              </p:ext>
            </p:extLst>
          </p:nvPr>
        </p:nvGraphicFramePr>
        <p:xfrm>
          <a:off x="4559300" y="4773083"/>
          <a:ext cx="302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Equation" r:id="rId11" imgW="3022600" imgH="444500" progId="Equation.3">
                  <p:embed/>
                </p:oleObj>
              </mc:Choice>
              <mc:Fallback>
                <p:oleObj name="Equation" r:id="rId11" imgW="3022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9300" y="4773083"/>
                        <a:ext cx="302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2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2209800"/>
            <a:ext cx="7095067" cy="27207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Proof of </a:t>
            </a:r>
            <a:r>
              <a:rPr lang="en-US" sz="2400" b="1" dirty="0" smtClean="0">
                <a:solidFill>
                  <a:srgbClr val="000000"/>
                </a:solidFill>
              </a:rPr>
              <a:t>Theorem </a:t>
            </a:r>
            <a:r>
              <a:rPr lang="en-US" sz="2400" dirty="0" smtClean="0">
                <a:solidFill>
                  <a:srgbClr val="000000"/>
                </a:solidFill>
              </a:rPr>
              <a:t>(omitting country superscript):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Notation:  </a:t>
            </a:r>
            <a:r>
              <a:rPr lang="en-US" sz="2400" i="1" dirty="0" smtClean="0">
                <a:solidFill>
                  <a:srgbClr val="000000"/>
                </a:solidFill>
              </a:rPr>
              <a:t>T = Q – C</a:t>
            </a:r>
            <a:r>
              <a:rPr lang="en-US" sz="2400" dirty="0" smtClean="0">
                <a:solidFill>
                  <a:srgbClr val="000000"/>
                </a:solidFill>
              </a:rPr>
              <a:t>, where </a:t>
            </a:r>
            <a:r>
              <a:rPr lang="en-US" sz="2400" i="1" dirty="0" smtClean="0">
                <a:solidFill>
                  <a:srgbClr val="000000"/>
                </a:solidFill>
              </a:rPr>
              <a:t>Q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 are vectors of output and consumption with trade, and         are vectors of output and consumption in autarky 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First the </a:t>
            </a:r>
            <a:r>
              <a:rPr lang="en-US" sz="2400" b="1" dirty="0" smtClean="0">
                <a:solidFill>
                  <a:srgbClr val="000000"/>
                </a:solidFill>
              </a:rPr>
              <a:t>Gains from Trade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753272"/>
              </p:ext>
            </p:extLst>
          </p:nvPr>
        </p:nvGraphicFramePr>
        <p:xfrm>
          <a:off x="2895600" y="1600200"/>
          <a:ext cx="3721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Equation" r:id="rId3" imgW="3721100" imgH="711200" progId="Equation.3">
                  <p:embed/>
                </p:oleObj>
              </mc:Choice>
              <mc:Fallback>
                <p:oleObj name="Equation" r:id="rId3" imgW="37211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600200"/>
                        <a:ext cx="3721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18308"/>
              </p:ext>
            </p:extLst>
          </p:nvPr>
        </p:nvGraphicFramePr>
        <p:xfrm>
          <a:off x="2021417" y="4935538"/>
          <a:ext cx="574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Equation" r:id="rId5" imgW="5740400" imgH="406400" progId="Equation.3">
                  <p:embed/>
                </p:oleObj>
              </mc:Choice>
              <mc:Fallback>
                <p:oleObj name="Equation" r:id="rId5" imgW="5740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1417" y="4935538"/>
                        <a:ext cx="5740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9435"/>
              </p:ext>
            </p:extLst>
          </p:nvPr>
        </p:nvGraphicFramePr>
        <p:xfrm>
          <a:off x="7865533" y="3358091"/>
          <a:ext cx="749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Equation" r:id="rId7" imgW="749300" imgH="393700" progId="Equation.3">
                  <p:embed/>
                </p:oleObj>
              </mc:Choice>
              <mc:Fallback>
                <p:oleObj name="Equation" r:id="rId7" imgW="74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5533" y="3358091"/>
                        <a:ext cx="749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24374"/>
              </p:ext>
            </p:extLst>
          </p:nvPr>
        </p:nvGraphicFramePr>
        <p:xfrm>
          <a:off x="2036233" y="5375275"/>
          <a:ext cx="6489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9" imgW="6489700" imgH="406400" progId="Equation.3">
                  <p:embed/>
                </p:oleObj>
              </mc:Choice>
              <mc:Fallback>
                <p:oleObj name="Equation" r:id="rId9" imgW="6489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6233" y="5375275"/>
                        <a:ext cx="6489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38233"/>
              </p:ext>
            </p:extLst>
          </p:nvPr>
        </p:nvGraphicFramePr>
        <p:xfrm>
          <a:off x="1911350" y="5967413"/>
          <a:ext cx="680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Equation" r:id="rId11" imgW="6807200" imgH="406400" progId="Equation.3">
                  <p:embed/>
                </p:oleObj>
              </mc:Choice>
              <mc:Fallback>
                <p:oleObj name="Equation" r:id="rId11" imgW="6807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11350" y="5967413"/>
                        <a:ext cx="6807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14132" y="4402667"/>
            <a:ext cx="2760135" cy="505294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3999" y="5909733"/>
            <a:ext cx="3488268" cy="505294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05867" y="4893733"/>
            <a:ext cx="846666" cy="1016000"/>
          </a:xfrm>
          <a:prstGeom prst="straightConnector1">
            <a:avLst/>
          </a:prstGeom>
          <a:ln w="38100">
            <a:solidFill>
              <a:srgbClr val="000000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5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The Source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12003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Alan V. Deardorff</a:t>
            </a:r>
            <a:r>
              <a:rPr lang="en-US" sz="2400" dirty="0"/>
              <a:t>, “How Robust is Comparative Advantage?,</a:t>
            </a:r>
            <a:r>
              <a:rPr lang="en-US" sz="2400" dirty="0" smtClean="0"/>
              <a:t>” </a:t>
            </a:r>
            <a:r>
              <a:rPr lang="en-US" sz="2400" i="1" dirty="0"/>
              <a:t>Review of International Economics</a:t>
            </a:r>
            <a:r>
              <a:rPr lang="en-US" sz="2400" dirty="0" smtClean="0"/>
              <a:t> 13(</a:t>
            </a:r>
            <a:r>
              <a:rPr lang="en-US" sz="2400" dirty="0"/>
              <a:t>5</a:t>
            </a:r>
            <a:r>
              <a:rPr lang="en-US" sz="2400" dirty="0" smtClean="0"/>
              <a:t>), November 2005, pp. 1004-1016.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2971800"/>
            <a:ext cx="7239000" cy="24314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Which draws on:</a:t>
            </a:r>
          </a:p>
          <a:p>
            <a:r>
              <a:rPr lang="en-US" sz="2000" dirty="0"/>
              <a:t>“Weak Links in the Chain of Comparative Advantage,” </a:t>
            </a:r>
            <a:r>
              <a:rPr lang="en-US" sz="2000" i="1" dirty="0"/>
              <a:t>Journal of </a:t>
            </a:r>
            <a:r>
              <a:rPr lang="en-US" sz="2000" i="1" dirty="0" smtClean="0"/>
              <a:t>International </a:t>
            </a:r>
            <a:r>
              <a:rPr lang="en-US" sz="2000" i="1" dirty="0"/>
              <a:t>Economics </a:t>
            </a:r>
            <a:r>
              <a:rPr lang="en-US" sz="2000" dirty="0"/>
              <a:t>9 (1979):197–209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“The General Validity of the Law of Comparative Advantage,” </a:t>
            </a:r>
            <a:r>
              <a:rPr lang="en-US" sz="2000" i="1" dirty="0"/>
              <a:t>Journal of Political Economy </a:t>
            </a:r>
            <a:r>
              <a:rPr lang="en-US" sz="2000" dirty="0"/>
              <a:t>88 (1980):941–57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“Exploring the Limits of Comparative Advantage,” </a:t>
            </a:r>
            <a:r>
              <a:rPr lang="en-US" sz="2000" i="1" dirty="0" err="1"/>
              <a:t>Weltwirtschaftliches</a:t>
            </a:r>
            <a:r>
              <a:rPr lang="en-US" sz="2000" i="1" dirty="0"/>
              <a:t> </a:t>
            </a:r>
            <a:r>
              <a:rPr lang="en-US" sz="2000" i="1" dirty="0" err="1"/>
              <a:t>Archiv</a:t>
            </a:r>
            <a:r>
              <a:rPr lang="en-US" sz="2000" i="1" dirty="0"/>
              <a:t> </a:t>
            </a:r>
            <a:r>
              <a:rPr lang="en-US" sz="2000" dirty="0"/>
              <a:t>130 (1994):1–19.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7580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1515533"/>
            <a:ext cx="7095067" cy="18712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Proof (continued):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by Weak Axiom of Revealed Preference 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(WARP)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518015"/>
              </p:ext>
            </p:extLst>
          </p:nvPr>
        </p:nvGraphicFramePr>
        <p:xfrm>
          <a:off x="1981200" y="1981200"/>
          <a:ext cx="356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3" imgW="3568700" imgH="406400" progId="Equation.3">
                  <p:embed/>
                </p:oleObj>
              </mc:Choice>
              <mc:Fallback>
                <p:oleObj name="Equation" r:id="rId3" imgW="3568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981200"/>
                        <a:ext cx="3568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114694"/>
              </p:ext>
            </p:extLst>
          </p:nvPr>
        </p:nvGraphicFramePr>
        <p:xfrm>
          <a:off x="1936750" y="3867680"/>
          <a:ext cx="4927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5" imgW="4927600" imgH="406400" progId="Equation.3">
                  <p:embed/>
                </p:oleObj>
              </mc:Choice>
              <mc:Fallback>
                <p:oleObj name="Equation" r:id="rId5" imgW="4927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750" y="3867680"/>
                        <a:ext cx="4927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97528"/>
              </p:ext>
            </p:extLst>
          </p:nvPr>
        </p:nvGraphicFramePr>
        <p:xfrm>
          <a:off x="1874838" y="3360208"/>
          <a:ext cx="6540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7" imgW="6540500" imgH="406400" progId="Equation.3">
                  <p:embed/>
                </p:oleObj>
              </mc:Choice>
              <mc:Fallback>
                <p:oleObj name="Equation" r:id="rId7" imgW="6540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4838" y="3360208"/>
                        <a:ext cx="6540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31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1515533"/>
            <a:ext cx="7095067" cy="40349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Result permits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>
                <a:solidFill>
                  <a:srgbClr val="000000"/>
                </a:solidFill>
              </a:rPr>
              <a:t>(I used more assumptions for the simple proof above, but the paper allows much greater generality.)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Multiple goods and countries (also, implicitly, multiple factors of production)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Tariffs and other artificial trade costs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Transport costs and other real trade costs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Intermediate inputs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Note that these assumptions are enough to include the example earlier, where CA failed to predict trade of cars and cloth, with inputs of steel and wool</a:t>
            </a:r>
          </a:p>
        </p:txBody>
      </p:sp>
    </p:spTree>
    <p:extLst>
      <p:ext uri="{BB962C8B-B14F-4D97-AF65-F5344CB8AC3E}">
        <p14:creationId xmlns:p14="http://schemas.microsoft.com/office/powerpoint/2010/main" val="46991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79518"/>
              </p:ext>
            </p:extLst>
          </p:nvPr>
        </p:nvGraphicFramePr>
        <p:xfrm>
          <a:off x="1447800" y="457200"/>
          <a:ext cx="7162800" cy="2514599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  <a:gridCol w="1219200"/>
                <a:gridCol w="1219200"/>
                <a:gridCol w="1219200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Direct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unit labor requirements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Cloth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Steel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006" name="Rectangle 30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3124200"/>
            <a:ext cx="7772400" cy="4873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Assume wages = $1 in both</a:t>
            </a:r>
            <a:endParaRPr lang="en-US" sz="2800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11907"/>
              </p:ext>
            </p:extLst>
          </p:nvPr>
        </p:nvGraphicFramePr>
        <p:xfrm>
          <a:off x="1447800" y="3733800"/>
          <a:ext cx="7162800" cy="2316479"/>
        </p:xfrm>
        <a:graphic>
          <a:graphicData uri="http://schemas.openxmlformats.org/drawingml/2006/table">
            <a:tbl>
              <a:tblPr/>
              <a:tblGrid>
                <a:gridCol w="2286000"/>
                <a:gridCol w="1219200"/>
                <a:gridCol w="1219200"/>
                <a:gridCol w="1219200"/>
                <a:gridCol w="1219200"/>
              </a:tblGrid>
              <a:tr h="1524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Autarky prices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Country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6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838200"/>
            <a:ext cx="7095067" cy="55522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Assume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abor endowments = 120 in both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Consumers demand equal units of cloth and autos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Without trade in inputs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Country 1 </a:t>
            </a:r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exports 15 cloth and </a:t>
            </a:r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imports 15 cars</a:t>
            </a:r>
          </a:p>
          <a:p>
            <a:pPr marL="457200" lvl="1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With trade in inputs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Country 1 </a:t>
            </a:r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exports 20 wool and 20 autos</a:t>
            </a:r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Imports 20 steel and 20 cloth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10308"/>
              </p:ext>
            </p:extLst>
          </p:nvPr>
        </p:nvGraphicFramePr>
        <p:xfrm>
          <a:off x="2819400" y="3581400"/>
          <a:ext cx="360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3" imgW="3606800" imgH="393700" progId="Equation.3">
                  <p:embed/>
                </p:oleObj>
              </mc:Choice>
              <mc:Fallback>
                <p:oleObj name="Equation" r:id="rId3" imgW="360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3581400"/>
                        <a:ext cx="3606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207886"/>
              </p:ext>
            </p:extLst>
          </p:nvPr>
        </p:nvGraphicFramePr>
        <p:xfrm>
          <a:off x="2819400" y="5486400"/>
          <a:ext cx="549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Equation" r:id="rId5" imgW="5499100" imgH="393700" progId="Equation.3">
                  <p:embed/>
                </p:oleObj>
              </mc:Choice>
              <mc:Fallback>
                <p:oleObj name="Equation" r:id="rId5" imgW="549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5486400"/>
                        <a:ext cx="5499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CLoth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1515533"/>
            <a:ext cx="7095067" cy="28428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</a:rPr>
              <a:t>Result </a:t>
            </a:r>
            <a:r>
              <a:rPr lang="en-US" sz="2400" dirty="0" smtClean="0">
                <a:solidFill>
                  <a:srgbClr val="000000"/>
                </a:solidFill>
              </a:rPr>
              <a:t>also permits: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Arbitrary preferences of consumers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Services, traded or not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Dated goods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Differentiated goods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Unbalanced trade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Lumpy countries</a:t>
            </a:r>
          </a:p>
        </p:txBody>
      </p:sp>
    </p:spTree>
    <p:extLst>
      <p:ext uri="{BB962C8B-B14F-4D97-AF65-F5344CB8AC3E}">
        <p14:creationId xmlns:p14="http://schemas.microsoft.com/office/powerpoint/2010/main" val="8093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Weak Generalizations of 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5533" y="1515533"/>
            <a:ext cx="7095067" cy="41611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Result does </a:t>
            </a:r>
            <a:r>
              <a:rPr lang="en-US" sz="2400" u="sng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>
                <a:solidFill>
                  <a:srgbClr val="000000"/>
                </a:solidFill>
              </a:rPr>
              <a:t> permit: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Domestic distortions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Increasing returns to scale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Note though that while these can interfere with the result if they vary across sectors or countries so as to undermine CA, they could also do the opposite, enhancing CA.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Thus </a:t>
            </a:r>
            <a:r>
              <a:rPr lang="en-US" sz="2400" dirty="0">
                <a:solidFill>
                  <a:srgbClr val="000000"/>
                </a:solidFill>
              </a:rPr>
              <a:t>their presence “suggests only that we are ignorant, not necessarily that we are wrong</a:t>
            </a:r>
            <a:r>
              <a:rPr lang="en-US" sz="2400" dirty="0" smtClean="0">
                <a:solidFill>
                  <a:srgbClr val="00000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857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Ricardo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458590"/>
            <a:ext cx="7239000" cy="3490186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The Ricardian Model:</a:t>
            </a:r>
          </a:p>
          <a:p>
            <a:r>
              <a:rPr lang="en-US" sz="2400" dirty="0">
                <a:solidFill>
                  <a:schemeClr val="tx1"/>
                </a:solidFill>
              </a:rPr>
              <a:t>2 goods:		1, 2</a:t>
            </a:r>
          </a:p>
          <a:p>
            <a:r>
              <a:rPr lang="en-US" sz="2400" dirty="0">
                <a:solidFill>
                  <a:schemeClr val="tx1"/>
                </a:solidFill>
              </a:rPr>
              <a:t>2 countries:	1, 2</a:t>
            </a:r>
          </a:p>
          <a:p>
            <a:r>
              <a:rPr lang="en-US" sz="2400" dirty="0">
                <a:solidFill>
                  <a:schemeClr val="tx1"/>
                </a:solidFill>
              </a:rPr>
              <a:t>1 factor:		</a:t>
            </a:r>
            <a:r>
              <a:rPr lang="en-US" sz="2400" i="1" dirty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> = labor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Constant costs:       </a:t>
            </a:r>
            <a:r>
              <a:rPr lang="en-US" sz="2400" dirty="0">
                <a:solidFill>
                  <a:schemeClr val="tx1"/>
                </a:solidFill>
                <a:cs typeface="Times New Roman" charset="0"/>
              </a:rPr>
              <a:t>= labor needed to produce one unit of good </a:t>
            </a:r>
            <a:r>
              <a:rPr lang="en-US" sz="2400" i="1" dirty="0">
                <a:solidFill>
                  <a:schemeClr val="tx1"/>
                </a:solidFill>
                <a:cs typeface="Times New Roman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cs typeface="Times New Roman" charset="0"/>
              </a:rPr>
              <a:t> in country </a:t>
            </a:r>
            <a:r>
              <a:rPr lang="en-US" sz="2400" i="1" dirty="0">
                <a:solidFill>
                  <a:schemeClr val="tx1"/>
                </a:solidFill>
                <a:cs typeface="Times New Roman" charset="0"/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Perfect competition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180190"/>
              </p:ext>
            </p:extLst>
          </p:nvPr>
        </p:nvGraphicFramePr>
        <p:xfrm>
          <a:off x="4096808" y="3235325"/>
          <a:ext cx="292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92100" imgH="444500" progId="Equation.3">
                  <p:embed/>
                </p:oleObj>
              </mc:Choice>
              <mc:Fallback>
                <p:oleObj name="Equation" r:id="rId3" imgW="292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6808" y="3235325"/>
                        <a:ext cx="292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14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Ricardo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468948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country has comparative advantage in the good whose relative labor cost (compared to the other good) is </a:t>
            </a:r>
            <a:r>
              <a:rPr lang="en-US" sz="2400" b="1" i="1" dirty="0" smtClean="0">
                <a:solidFill>
                  <a:srgbClr val="000000"/>
                </a:solidFill>
              </a:rPr>
              <a:t>lower</a:t>
            </a:r>
            <a:r>
              <a:rPr lang="en-US" sz="2400" dirty="0" smtClean="0">
                <a:solidFill>
                  <a:srgbClr val="000000"/>
                </a:solidFill>
              </a:rPr>
              <a:t> than in the other country.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Country 1 has CA in good 1,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		  	relative to good 2, 		     	  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		compared to country 2,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		if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>Note, this is the same as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2218"/>
              </p:ext>
            </p:extLst>
          </p:nvPr>
        </p:nvGraphicFramePr>
        <p:xfrm>
          <a:off x="2933700" y="4146550"/>
          <a:ext cx="312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3" imgW="3124200" imgH="838200" progId="Equation.3">
                  <p:embed/>
                </p:oleObj>
              </mc:Choice>
              <mc:Fallback>
                <p:oleObj name="Equation" r:id="rId3" imgW="31242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3700" y="4146550"/>
                        <a:ext cx="3124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161346"/>
              </p:ext>
            </p:extLst>
          </p:nvPr>
        </p:nvGraphicFramePr>
        <p:xfrm>
          <a:off x="2894013" y="5551488"/>
          <a:ext cx="313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5" imgW="3136900" imgH="838200" progId="Equation.3">
                  <p:embed/>
                </p:oleObj>
              </mc:Choice>
              <mc:Fallback>
                <p:oleObj name="Equation" r:id="rId5" imgW="31369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4013" y="5551488"/>
                        <a:ext cx="3136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40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Ricardo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0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Ricardo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38584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Implications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CA gives the opportunity for the world to increase output of everything by specializing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Thus CA implies Gains from Trade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These gains are obtained by each country… </a:t>
            </a:r>
          </a:p>
          <a:p>
            <a:pPr lvl="3"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solidFill>
                  <a:srgbClr val="000000"/>
                </a:solidFill>
              </a:rPr>
              <a:t>…specializing in...</a:t>
            </a:r>
          </a:p>
          <a:p>
            <a:pPr lvl="3"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solidFill>
                  <a:srgbClr val="000000"/>
                </a:solidFill>
              </a:rPr>
              <a:t>…and exporting…</a:t>
            </a:r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…the good in which it has comparative advantage.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8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Ricardo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40616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Thus CA is about two things: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opportunity to Gain from Trade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Prediction of the Pattern of Trade</a:t>
            </a:r>
          </a:p>
          <a:p>
            <a:pPr marL="457200" lvl="1" indent="0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(who exports what)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As we’ll see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Gain from Trade is very robust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Pattern of Trade is much weaker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8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56717"/>
            <a:ext cx="7239000" cy="1127166"/>
          </a:xfrm>
        </p:spPr>
        <p:txBody>
          <a:bodyPr/>
          <a:lstStyle/>
          <a:p>
            <a:pPr lvl="0"/>
            <a:r>
              <a:rPr lang="en-US" dirty="0" smtClean="0"/>
              <a:t>CA in Haberler (1930)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E7051F-6F99-364B-BFB3-32AB1DA31A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47800" y="1600200"/>
            <a:ext cx="7620000" cy="47387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+mn-ea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 Ricardian Model assumed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only labor as a factor, and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constant unit labor requirements (the </a:t>
            </a:r>
            <a:r>
              <a:rPr lang="en-US" sz="2000" i="1" dirty="0" smtClean="0">
                <a:solidFill>
                  <a:srgbClr val="000000"/>
                </a:solidFill>
              </a:rPr>
              <a:t>a</a:t>
            </a:r>
            <a:r>
              <a:rPr lang="en-US" sz="1600" dirty="0" smtClean="0">
                <a:solidFill>
                  <a:srgbClr val="000000"/>
                </a:solidFill>
              </a:rPr>
              <a:t>’s).  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That is very restrictive, as more modern models drop both assumptions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Heckscher-Ohlin Model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The Specific Factors Model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These models are easily analyzed with a curved Production Possibility Frontier, together with Community Indifference Curves.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3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ford-school-ppt-template_11-12_light.potx</Template>
  <TotalTime>22614</TotalTime>
  <Words>1625</Words>
  <Application>Microsoft Macintosh PowerPoint</Application>
  <PresentationFormat>On-screen Show (4:3)</PresentationFormat>
  <Paragraphs>353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ford-school-ppt-template_11-12_light</vt:lpstr>
      <vt:lpstr>Microsoft Equation</vt:lpstr>
      <vt:lpstr>How Robust is Comparative Advantage? </vt:lpstr>
      <vt:lpstr>The Issue</vt:lpstr>
      <vt:lpstr>The Source</vt:lpstr>
      <vt:lpstr>CA in Ricardo</vt:lpstr>
      <vt:lpstr>CA in Ricardo</vt:lpstr>
      <vt:lpstr>CA in Ricardo</vt:lpstr>
      <vt:lpstr>CA in Ricardo</vt:lpstr>
      <vt:lpstr>CA in Ricardo</vt:lpstr>
      <vt:lpstr>CA in Haberler (1930)</vt:lpstr>
      <vt:lpstr>CA in Haberler (1930)</vt:lpstr>
      <vt:lpstr>CA in Haberler (1930)</vt:lpstr>
      <vt:lpstr>CA in Haberler (1930)</vt:lpstr>
      <vt:lpstr>CA and Gains from Trade</vt:lpstr>
      <vt:lpstr>CA and Gains from Trade</vt:lpstr>
      <vt:lpstr>CA and Gains from Trade</vt:lpstr>
      <vt:lpstr>Strong Generalizations of CA</vt:lpstr>
      <vt:lpstr>Strong Generalizations of CA</vt:lpstr>
      <vt:lpstr>Strong Generalizations of CA</vt:lpstr>
      <vt:lpstr>Impossibility of Strong CA</vt:lpstr>
      <vt:lpstr>PowerPoint Presentation</vt:lpstr>
      <vt:lpstr>PowerPoint Presentation</vt:lpstr>
      <vt:lpstr>PowerPoint Presentation</vt:lpstr>
      <vt:lpstr>Impossibility of Strong CA</vt:lpstr>
      <vt:lpstr>Impossibility of Strong CA</vt:lpstr>
      <vt:lpstr>Weak Generalizations of CA</vt:lpstr>
      <vt:lpstr>Weak Generalizations of CA</vt:lpstr>
      <vt:lpstr>Weak Generalizations of CA</vt:lpstr>
      <vt:lpstr>Weak Generalizations of CA</vt:lpstr>
      <vt:lpstr>Weak Generalizations of CA</vt:lpstr>
      <vt:lpstr>Weak Generalizations of CA</vt:lpstr>
      <vt:lpstr>Weak Generalizations of CA</vt:lpstr>
      <vt:lpstr>PowerPoint Presentation</vt:lpstr>
      <vt:lpstr>PowerPoint Presentation</vt:lpstr>
      <vt:lpstr>Weak Generalizations of CA</vt:lpstr>
      <vt:lpstr>Weak Generalizations of CA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Ways Forward with Trade Barriers</dc:title>
  <dc:creator>Alan Deardorff</dc:creator>
  <cp:lastModifiedBy>Alan Deardorff</cp:lastModifiedBy>
  <cp:revision>94</cp:revision>
  <cp:lastPrinted>2012-02-01T01:41:24Z</cp:lastPrinted>
  <dcterms:created xsi:type="dcterms:W3CDTF">2011-09-11T17:38:22Z</dcterms:created>
  <dcterms:modified xsi:type="dcterms:W3CDTF">2012-06-07T08:12:22Z</dcterms:modified>
</cp:coreProperties>
</file>